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0.32035928143712566</c:v>
                </c:pt>
                <c:pt idx="1">
                  <c:v>0.67964071856287422</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6.4697583946453996</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0.50656461614865922</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0.16868936871382889</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1.7610929839245184</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0.16868936871382978</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0.50366131103288403</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6.3163930042118333</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0.6270291927368925</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0.1849318986440478</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1.9306626830667302</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0.1849318986440478</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0.66333162862334127</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0.13026150945010961</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6.6231237850789668</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6.613089498364336</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8.5840833280215634E-2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9.4890234317257516E-2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0.99064053160675769</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9.4890234317257516E-2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7.6023679967868851E-2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6.840626973307363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0.22332059157212214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0.10272850737194261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1.0724709859379224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0.10272850737194261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9.0872977480399797E-2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6.582428867368546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7.3655909098221173E-2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0.27431034847333535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7.6475674265925164E-2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0.79839514734977524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7.6475674265926052E-2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0.15913239621032549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7.4162530117719996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9.4450415715736646E-2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1.063371515216625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0.10185689866892833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0.12989379388665778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7.2570403946850934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0.16238710295665948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7.8088932876629435E-2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0.81523733747845561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7.8088932876629435E-2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0.28009694056196199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0.11822628570345373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4.969098244688678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6.9974511803702093</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0.33518005540166207</c:v>
                </c:pt>
                <c:pt idx="1">
                  <c:v>0.26038781163434899</c:v>
                </c:pt>
                <c:pt idx="2">
                  <c:v>0.26869806094182819</c:v>
                </c:pt>
                <c:pt idx="3">
                  <c:v>0.1357340720221607</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0.26356249427206357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0.52240000346930682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0.14564121523005813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1.5204735441686932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0.14564121523005902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0.20899094693293652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6.5843318393620942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0.12775212261414115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0.53235640224729774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0.14841698477008691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1.5494521828298558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0.14841698477008602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0.28263243455291587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7.4105705213783253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6.6492451596993849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4.6637705138800278E-2</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0.28074935048041194</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7.8270819884131981E-2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0.8171362119316905</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7.827081988413287E-2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0.28074935048041194</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0.13422408535729868</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5.515217443305974</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0.20482605688424549</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0.1015627591173951</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1.060300740191197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0.10156275911739332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0.36429513192038598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8.6837492384850279E-3</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6.3633948579408939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7.3511572361463884E-2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0.29614399369693434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8.2562731314449245E-2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0.86194315599215798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8.2562731314449245E-2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0.29614399369693345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6.8067073873868011E-2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7.165722126863991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0.17109619631601625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8.0502106952000219E-2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0.8404305311309539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8.0502106952000219E-2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0.2029383847337769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7.5526462106866799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0.35631280827725309</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0.11964925411346972</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1.2491211719957036</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0.11964925411346972</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0.2909715493223608</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6.3577056895344857</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0.22033498568663568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9.7292873163162596E-2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1.0157237389641036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9.7292873163162596E-2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0.34897949181273979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0.36675415925867672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6.0335429236909706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0.35457063711911357</c:v>
                </c:pt>
                <c:pt idx="1">
                  <c:v>0.63434903047091418</c:v>
                </c:pt>
                <c:pt idx="2">
                  <c:v>0</c:v>
                </c:pt>
                <c:pt idx="3">
                  <c:v>1.1080332409972299E-2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1.1016217452102239E-2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0.25755328564558244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7.1803930434163554E-2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0.74962280711554108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7.1803930434163554E-2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0.25755328564558244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0.24169590452284595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7.9280635199965834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0.13389815532382432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7.8997952438314201E-2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0.82472737223606529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7.8997952438314201E-2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0.28335749988528036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0.35770214785678256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8.1232082945339705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7.5216079279035952E-2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0.35921217560118013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0.10014566889845522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1.0455065201334008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0.10014566889845611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0.19644515919123862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8.5788843167715854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8.8813254599765159</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5.9173395495511372E-2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0.28821095487088044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8.0351059401316149E-2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0.83885361621464227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8.0351059401316149E-2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0.17322505715039327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8.8813254599765159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5.0956381397616983</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9.3075772330530882E-3</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0.51791622761519607</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0.14439117204499707</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1.5074232713530655</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0.14439117204499752</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0.51791622761519562</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0.44955875820579116</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3.990407679591395</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0.21163025947895697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0.14044594495393614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1.4662356624181836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0.14044594495393614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0.48919327173730132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6.2008685999320008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7.226168273586512</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0.11943580313166002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0.48030197389034957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0.13390459933045484</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1.3979449457549356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0.13390459933045573</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0.48030197389034957</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0.43145664724769528</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6.2476691107731579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0.89473684210526316</c:v>
                </c:pt>
                <c:pt idx="1">
                  <c:v>3.3240997229916899E-2</c:v>
                </c:pt>
                <c:pt idx="2">
                  <c:v>3.3240997229916899E-2</c:v>
                </c:pt>
                <c:pt idx="3">
                  <c:v>1.1080332409972299E-2</c:v>
                </c:pt>
                <c:pt idx="4">
                  <c:v>0</c:v>
                </c:pt>
                <c:pt idx="5">
                  <c:v>2.7700831024930751E-2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0.25490170407962953</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0.11702985633122065</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1.2217750322146479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0.11702985633122154</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0.34366550899236437</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8.2046674363998662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3.7281365251516991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8.1636429006319844E-2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0.96597975858581187</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9.2528059082406244E-2</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0.33188859561013295</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0.64869548612086581</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1.6786439589600159</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0.18807955778198293</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9.2720701053710775E-2</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0.96799091332936538</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9.2720701053710997E-2</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0.33257958247342767</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0.36720600333922437</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2.4279889752432542</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0.30969239416335892</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9.1005107032324117E-2</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0.95008035608818697</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9.1005107032323895E-2</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0.32642592383148017</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0.17735462403272573</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1.9803692300039559</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0.33433794773925785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9.3581767220419998E-2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0.97698032147314429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9.358176722041911E-2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0.33566813791953187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0.2707544104122892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4.890896815607066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0.15392879141206572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0.12239188087395814</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1.2777538047587811</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0.12239188087395725</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0.4390070413253131</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0.13646552781055021</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5.2311982317733978</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0.21852106001802962</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0.11958866588967609</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1.2484886395685226</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0.11958866588967609</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0.27731776553362675</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6.1597219393225009</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0.28032190320679007</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0.44566902403546216</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0.12424919184506145</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1.2971438667710764</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0.12424919184506145</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0.44566902403546216</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0.13021137183535636</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5.8813265615499626</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0.38873239436619722</c:v>
                </c:pt>
                <c:pt idx="1">
                  <c:v>8.4507042253521118E-3</c:v>
                </c:pt>
                <c:pt idx="2">
                  <c:v>0.47887323943661969</c:v>
                </c:pt>
                <c:pt idx="3">
                  <c:v>2.8169014084507039E-3</c:v>
                </c:pt>
                <c:pt idx="4">
                  <c:v>0</c:v>
                </c:pt>
                <c:pt idx="5">
                  <c:v>1.1267605633802819E-2</c:v>
                </c:pt>
                <c:pt idx="6">
                  <c:v>5.6338028169014088E-3</c:v>
                </c:pt>
                <c:pt idx="7">
                  <c:v>4.507042253521127E-2</c:v>
                </c:pt>
                <c:pt idx="8">
                  <c:v>5.9154929577464793E-2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0.14209312900515592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0.10513318978065911</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1.0975755277999575</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0.10513318978065911</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0.37710189810899486</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7.7098083531240036E-2</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5.072556975252291</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0.28567155231575647</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0.20378736822113463</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5.6814394638503352E-2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0.59313418828145892</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5.681439463850424E-2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0.20378736822113375</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2.3585908382397491E-3</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8.3658702965998923</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7.9595273561580804E-2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0.27744616416218015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7.7349916234967786E-2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0.80752210899336951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7.7349916234968674E-2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0.18989780950795243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8.2088259021072894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0.20006437812698774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9.5386361450398027E-2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0.99582002821622861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9.5386361450399804E-2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0.34214103112158245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2.3046785732709907E-2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7.2688939786723354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2.7736715574630368</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4.0727727066363073E-2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0.1554197209090431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1.6225597507614857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0.15541972090904288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0.40166513361535161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2.7736715574630368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6.0744513460420206</c:v>
                </c:pt>
                <c:pt idx="1">
                  <c:v>6.6231237850789668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6.749328704438045</c:v>
                </c:pt>
                <c:pt idx="1">
                  <c:v>6.3163930042118333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7</c:v>
                </c:pt>
                <c:pt idx="2">
                  <c:v>3</c:v>
                </c:pt>
                <c:pt idx="3">
                  <c:v>25</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7.1098096858074511</c:v>
                </c:pt>
                <c:pt idx="1">
                  <c:v>7.2570403946850934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6.2490039663191279</c:v>
                </c:pt>
                <c:pt idx="1">
                  <c:v>6.582428867368546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6.5945109519739731</c:v>
                </c:pt>
                <c:pt idx="1">
                  <c:v>6.840626973307363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4.3015442466853884</c:v>
                </c:pt>
                <c:pt idx="1">
                  <c:v>4.969098244688678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7.2976791319019654</c:v>
                </c:pt>
                <c:pt idx="1">
                  <c:v>7.4105705213783253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6.3926744828966209</c:v>
                </c:pt>
                <c:pt idx="1">
                  <c:v>6.5843318393620942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6.3021793951834164</c:v>
                </c:pt>
                <c:pt idx="1">
                  <c:v>6.3633948579408939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5.2941274323301464</c:v>
                </c:pt>
                <c:pt idx="1">
                  <c:v>5.515217443305974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8.0724270363401853</c:v>
                </c:pt>
                <c:pt idx="1">
                  <c:v>8.1232082945339705</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7.7216411798805833</c:v>
                </c:pt>
                <c:pt idx="1">
                  <c:v>7.9280635199965834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29</c:v>
                </c:pt>
                <c:pt idx="2">
                  <c:v>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6.3767173989644323</c:v>
                </c:pt>
                <c:pt idx="1">
                  <c:v>6.0335429236909706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5.6321289670470236</c:v>
                </c:pt>
                <c:pt idx="1">
                  <c:v>6.3577056895344857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8.5609260527717321</c:v>
                </c:pt>
                <c:pt idx="1">
                  <c:v>8.5788843167715854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6.0026654956518026</c:v>
                </c:pt>
                <c:pt idx="1">
                  <c:v>6.2008685999320008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4.2675372920068746</c:v>
                </c:pt>
                <c:pt idx="1">
                  <c:v>3.990407679591395</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8.4765294066935617</c:v>
                </c:pt>
                <c:pt idx="1">
                  <c:v>8.2046674363998662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6.1190848646533027</c:v>
                </c:pt>
                <c:pt idx="1">
                  <c:v>6.2476691107731579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4.3098171093558024</c:v>
                </c:pt>
                <c:pt idx="1">
                  <c:v>4.890896815607066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2.1265100910904802</c:v>
                </c:pt>
                <c:pt idx="1">
                  <c:v>1.9803692300039559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3.3579790117199502</c:v>
                </c:pt>
                <c:pt idx="1">
                  <c:v>2.4279889752432542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6.3163930042118333</c:v>
                </c:pt>
                <c:pt idx="1">
                  <c:v>3.990407679591395</c:v>
                </c:pt>
                <c:pt idx="2">
                  <c:v>1.9803692300039559</c:v>
                </c:pt>
                <c:pt idx="3">
                  <c:v>2.4279889752432542</c:v>
                </c:pt>
                <c:pt idx="4">
                  <c:v>2.7736715574630368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7.0839385332613949</c:v>
                </c:pt>
                <c:pt idx="1">
                  <c:v>4.269855114164316</c:v>
                </c:pt>
                <c:pt idx="2">
                  <c:v>2.166042399085196</c:v>
                </c:pt>
                <c:pt idx="3">
                  <c:v>2.514172421682729</c:v>
                </c:pt>
                <c:pt idx="4">
                  <c:v>2.8145299561714601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2.18317434597656</c:v>
                </c:pt>
                <c:pt idx="1">
                  <c:v>1.6786439589600159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5.322250029187555</c:v>
                </c:pt>
                <c:pt idx="1">
                  <c:v>5.2311982317733978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5.8696350810938851</c:v>
                </c:pt>
                <c:pt idx="1">
                  <c:v>6.1597219393225009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4.7922923392034296</c:v>
                </c:pt>
                <c:pt idx="1">
                  <c:v>5.072556975252291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5.0478499183725498</c:v>
                </c:pt>
                <c:pt idx="1">
                  <c:v>5.8813265615499626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8.1016188452837525</c:v>
                </c:pt>
                <c:pt idx="1">
                  <c:v>8.2088259021072894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8.2655911528350057</c:v>
                </c:pt>
                <c:pt idx="1">
                  <c:v>8.3658702965998923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6.9332905610706224</c:v>
                </c:pt>
                <c:pt idx="1">
                  <c:v>7.2688939786723354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2.740941197629978</c:v>
                </c:pt>
                <c:pt idx="1">
                  <c:v>2.7736715574630368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7.4105705213783253</c:v>
                </c:pt>
                <c:pt idx="1">
                  <c:v>6.3577056895344857</c:v>
                </c:pt>
                <c:pt idx="2">
                  <c:v>6.5843318393620942</c:v>
                </c:pt>
                <c:pt idx="3">
                  <c:v>7.9280635199965834</c:v>
                </c:pt>
                <c:pt idx="4">
                  <c:v>6.582428867368546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6.2047950106403951</c:v>
                </c:pt>
                <c:pt idx="1">
                  <c:v>5.5074133957026294</c:v>
                </c:pt>
                <c:pt idx="2">
                  <c:v>5.8005759513841548</c:v>
                </c:pt>
                <c:pt idx="3">
                  <c:v>7.2866251269800317</c:v>
                </c:pt>
                <c:pt idx="4">
                  <c:v>5.9425341155467581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76733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RRE | Midlands Partnership University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79458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RRE | Midlands Partnership University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73847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RRE | Midlands Partnership University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Midlands Partnership University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68991853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029619801"/>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91189628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Do you have a care plan?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Q22_2. Have any of the following been discussed with you about your medication? Benefits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11331780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Did the NHS mental health team give your family or carer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Q33_3. In the last 12 months, did your NHS mental health team give you any help or advice with finding support for…Financial advice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13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Midlands Partnership University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Planning care</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having a care plan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Medication: </a:t>
            </a:r>
            <a:r>
              <a:rPr kumimoji="0" lang="en-GB" sz="1200" b="0" i="0" u="none" strike="noStrike" kern="1200" cap="none" spc="0" normalizeH="0" baseline="0" noProof="0">
                <a:ln>
                  <a:noFill/>
                </a:ln>
                <a:solidFill>
                  <a:prstClr val="black"/>
                </a:solidFill>
                <a:effectLst/>
                <a:uLnTx/>
                <a:uFillTx/>
                <a:latin typeface="Arial"/>
                <a:ea typeface="+mj-ea"/>
                <a:cs typeface="+mj-cs"/>
              </a:rPr>
              <a:t>what will happen if they stop taking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Planning care: </a:t>
            </a:r>
            <a:r>
              <a:rPr lang="en-GB" sz="1200" b="0">
                <a:solidFill>
                  <a:prstClr val="black"/>
                </a:solidFill>
                <a:latin typeface="Arial"/>
              </a:rPr>
              <a:t>service users had a care review meeting in the last 12 months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Medication: </a:t>
            </a:r>
            <a:r>
              <a:rPr lang="en-GB" sz="1200" b="0">
                <a:solidFill>
                  <a:prstClr val="black"/>
                </a:solidFill>
                <a:latin typeface="Arial"/>
              </a:rPr>
              <a:t>benefits of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Mental health team:</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delivered help needed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while waiting</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offered appropriate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support: </a:t>
            </a:r>
            <a:r>
              <a:rPr kumimoji="0" lang="en-GB" sz="1200" b="0" i="0" u="none" strike="noStrike" kern="1200" cap="none" spc="0" normalizeH="0" baseline="0" noProof="0">
                <a:ln>
                  <a:noFill/>
                </a:ln>
                <a:solidFill>
                  <a:prstClr val="black"/>
                </a:solidFill>
                <a:effectLst/>
                <a:uLnTx/>
                <a:uFillTx/>
                <a:latin typeface="Arial"/>
                <a:ea typeface="+mj-ea"/>
                <a:cs typeface="+mj-cs"/>
              </a:rPr>
              <a:t>NHS mental health team provided support to family/carer when service users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 </a:t>
            </a:r>
            <a:r>
              <a:rPr lang="en-GB" sz="1200" b="0" noProof="0">
                <a:solidFill>
                  <a:prstClr val="black"/>
                </a:solidFill>
                <a:latin typeface="Arial"/>
              </a:rPr>
              <a:t>service users being given help or advice with finding support for finding or keeping work</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 </a:t>
            </a:r>
            <a:r>
              <a:rPr lang="en-GB" sz="1200" b="0">
                <a:solidFill>
                  <a:prstClr val="black"/>
                </a:solidFill>
                <a:latin typeface="Arial"/>
              </a:rPr>
              <a:t>service users being given help or advice with finding support for financial advice or benefits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Feedback:</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NHS mental health services asking service users for their views on the quality of their care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1700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361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09921872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317796643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886075744"/>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1627053346"/>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470424990"/>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216970382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0297991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920035585"/>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785576875"/>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1952659"/>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84222641"/>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24328889"/>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25868699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856584489"/>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246092842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644500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131190164"/>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006430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39382628"/>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288165914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2319361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164242803"/>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466252343"/>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154957728"/>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8376746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3868961259"/>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226110080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421860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3354571578"/>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4272825446"/>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585936075"/>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135673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585315122"/>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34520875"/>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005286745"/>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50895821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939372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109847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85015593"/>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367522330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9637708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2040063585"/>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081980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44434949"/>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132261155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857502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925022246"/>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0775295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805443087"/>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64861661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610952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103353280"/>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915224167"/>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2448650474"/>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767555529"/>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982406889"/>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192531330"/>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3867733938"/>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406925084"/>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00018297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6062719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887414183"/>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7274187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1121690116"/>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193137580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1952215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64027656"/>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3009585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2563273030"/>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4199533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8579553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28692096"/>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994988723"/>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16667404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4205328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194509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20581977"/>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1717728297"/>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362306011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88518676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2001884648"/>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83494577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3601037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352101229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148710061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110821494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214621145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221895082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151829396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388765240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112399585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205791166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204883095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116332555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333971000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406300693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335664567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391316748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292482365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38858032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35755756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309941102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37877208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350309469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253454555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1528304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347555430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18407122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19877390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9720521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126134335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32103206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261008684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330627126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322458368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1654621136"/>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65810441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241280864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1128453663"/>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8215473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104631136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269930718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545701046"/>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39426950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167961319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305142218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2507702017"/>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391780281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128870576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336362894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149745641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104715820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127929777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170270322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306381229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406439803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293899099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1317358065"/>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222976841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53052141"/>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Q10. Did you get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Q14. Do you have a care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Q16. Were you given a choice on how your care and treatment would be delivered?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Q22_2. Have any of the following been discussed with you about your medication? Benefits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Q22_4. Have any of the following been discussed with you about your medication? What will happen if I stop taking my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Q39. Overall, in the last 12 months, how was your experience of using the NHS mental health services?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Q40. Overall, in the last 12 months, did you feel that you were treated with respect and dignity by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025616757"/>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Q33_1. In the last 12 months, did your NHS mental health team give you any help or advice with finding support for…Joining a group or taking part in an activity (e.g. art, sport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Q35. Has your NHS mental health team asked if you need support to access your care and treatment?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1700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361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95</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3262827393"/>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1116254041"/>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556851550"/>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2</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903166982"/>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3945015865"/>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24</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79398901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2556162903"/>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24272</TotalTime>
  <Words>9201</Words>
  <Application>Microsoft Office PowerPoint</Application>
  <PresentationFormat>Widescreen</PresentationFormat>
  <Paragraphs>1083</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Midlands Partnership University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2025-03-06T11:52:35Z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